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73" r:id="rId1"/>
  </p:sldMasterIdLst>
  <p:notesMasterIdLst>
    <p:notesMasterId r:id="rId3"/>
  </p:notesMasterIdLst>
  <p:sldIdLst>
    <p:sldId id="256" r:id="rId2"/>
  </p:sldIdLst>
  <p:sldSz cx="32399288" cy="43200638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Linux Libertine G" charset="0"/>
        <a:cs typeface="Linux Libertine G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94"/>
  </p:normalViewPr>
  <p:slideViewPr>
    <p:cSldViewPr>
      <p:cViewPr varScale="1">
        <p:scale>
          <a:sx n="19" d="100"/>
          <a:sy n="19" d="100"/>
        </p:scale>
        <p:origin x="3704" y="3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94E5D024-EEBB-57E8-026B-B0E3E85D7AFF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276475" y="812800"/>
            <a:ext cx="300513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1197CE3-0B48-9758-9886-B66E886B8D3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64377E7-BB42-1028-D9CC-307F0271B64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784AA4D-40F3-D2B5-789F-FFB6663BD94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BEAC77C-3D1B-16D6-4772-80CEE117F83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B656992-EFCD-E0CA-6BB6-6F5189267A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D8394614-1766-A94F-B881-687FDB3D9F3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17EA8AB2-61DE-7F9E-26B2-8BF0EF9707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F31EE5E7-5469-3342-8D07-419865A751B9}" type="slidenum">
              <a:rPr lang="en-US" altLang="pt-BR" sz="1400" smtClean="0">
                <a:ea typeface="DejaVu Sans" charset="0"/>
              </a:rPr>
              <a:pPr>
                <a:spcBef>
                  <a:spcPts val="13"/>
                </a:spcBef>
              </a:pPr>
              <a:t>1</a:t>
            </a:fld>
            <a:endParaRPr lang="en-US" altLang="pt-BR" sz="1400">
              <a:ea typeface="DejaVu Sans" charset="0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CD3EBEEA-DDA8-CD00-9E0E-9FA35ED0A3C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55650" y="5078413"/>
            <a:ext cx="6046788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03442D13-C4A5-EA62-5A75-1E18CA19D217}"/>
              </a:ext>
            </a:extLst>
          </p:cNvPr>
          <p:cNvSpPr>
            <a:spLocks noChangeArrowheads="1" noTextEdit="1"/>
          </p:cNvSpPr>
          <p:nvPr>
            <p:ph type="sldImg" idx="1"/>
          </p:nvPr>
        </p:nvSpPr>
        <p:spPr>
          <a:xfrm>
            <a:off x="2276475" y="812800"/>
            <a:ext cx="30067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52CDA4-2CFD-B12D-61F1-010A0B90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65FA-0497-C84B-B4B7-FC2A497ED725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443674-6694-CDE8-9447-B177B07F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86568F-D4B4-1A3A-5970-19B44ABC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5895-7847-DA4C-B425-8CABB62312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150F63-929E-02CD-80F2-7A32B38B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DC7B-74DB-1A47-A31F-22D69B6717C8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3814AA-EB99-8487-24D3-C688E30E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8AB3B5-EBF2-310F-A8FC-DC261D7E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F13C-A328-ED4D-9983-6061ED6FFE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71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68AB6C-226E-CE37-F85E-73F725E8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4C90-5C78-B74D-BA0F-5AB6B9715BC5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6C2A46-B66B-AB2A-6644-8C14D661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7BD675-5474-3EAF-CF7E-F54C8F1B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A4D5-6AC2-0743-9EBF-771C52AF1E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8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50" y="1724025"/>
            <a:ext cx="29157613" cy="72120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9868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B6AC0F-AC4E-9DD1-4A3E-25E14329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8679-FFD5-4B43-9B2F-B25C67232031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1A9AA-3362-58D2-3D06-E0E097E9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2777CE-BBD9-A593-4167-27504566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F747-4A49-C14F-9050-0F199A5A02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2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50C80C-68C3-A8AC-6BD6-53037336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5AA1-0BBE-6F4E-935D-7FF6758E614A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59878D-D699-E38E-AAC3-8E975BE7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A74E7-C3FB-94D8-33D0-BA186266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7296-8CA5-C64D-96C1-76EAD471EE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79991CB-DDC8-0882-BA48-71438A0D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3355-7530-D04B-B226-FE784293EB17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9B3BEB2-B2F2-053F-A2C2-4B4DFAA3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644D111-C03E-2AB6-91D8-F4F51ABC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B593-3637-4F43-8D37-1DF0A487FB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64BA6B2-CE56-B6DB-DEB7-3BEC7DB1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6449-7691-D346-8EC0-A6C996022483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821544C-9186-15C5-9D4D-B731EB19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EF33968-E667-6BB5-72DB-3344970B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5276-B9E3-7845-A4E8-F804E500A4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95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36E9FC6-8F68-11C5-83C7-BBEB09CD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F36B-D17F-D94C-B68B-E651FF97299D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9610D59-AA94-DB01-6F2F-7AE4A42B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A83C233-F18E-D7FA-481E-888FED85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B632-3A30-5347-9D51-BE8A85FE6D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9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B991F885-01DC-DE4E-FBE1-F1FE4880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791F-064B-6E46-AE4F-930D007441F9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952C621-10CC-5908-82A9-72EF02A7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5E09BEF-39ED-1319-3D12-439A8E7B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EB88-CE09-384D-B8CF-CB6015A77A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2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45AADEE-0509-3E95-782F-CDFEAF50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3B3D-EA5A-8B4F-9684-36A93DC144DA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FEA78B0-AF1A-106F-0879-855B3FAB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D42357C-A7F6-1A87-C84C-FA9C6DE9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4A40-16E8-7045-A67B-510A89C4E1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44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 rtlCol="0">
            <a:normAutofit/>
          </a:bodyPr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078D8D8-DCEC-61CA-BF57-D74E9B92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2282-4FF6-D049-82E7-0969F40AB6E0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849605D-E627-8C18-E1D6-045DD3AA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49F4012-AE47-D99F-7DDE-6D31FF56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83B6-46B4-1A4B-96FE-205454B596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03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6AC66EDE-64F1-8C88-CC72-B99775EF4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27263" y="2300288"/>
            <a:ext cx="27944762" cy="83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187B561-77B7-11F3-5576-5B4592AC6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27263" y="11499850"/>
            <a:ext cx="27944762" cy="274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53106E-DEA0-E3C7-51D8-E7A120E28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  <a:ea typeface="+mn-ea"/>
                <a:cs typeface="Linux Libertine G" panose="02000503000000000000" pitchFamily="2" charset="0"/>
              </a:defRPr>
            </a:lvl1pPr>
          </a:lstStyle>
          <a:p>
            <a:pPr>
              <a:defRPr/>
            </a:pPr>
            <a:fld id="{A0A199FF-D82C-1243-82DB-08004A49D762}" type="datetimeFigureOut">
              <a:rPr lang="pt-BR"/>
              <a:pPr>
                <a:defRPr/>
              </a:pPr>
              <a:t>21/06/2025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F75CAA-6417-C623-D58E-1CDBD3CD0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  <a:ea typeface="+mn-ea"/>
                <a:cs typeface="Linux Libertine G" panose="02000503000000000000" pitchFamily="2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195E02-BD64-C02A-A6E1-BCB7A8597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  <a:ea typeface="+mn-ea"/>
                <a:cs typeface="Linux Libertine G" panose="02000503000000000000" pitchFamily="2" charset="0"/>
              </a:defRPr>
            </a:lvl1pPr>
          </a:lstStyle>
          <a:p>
            <a:pPr>
              <a:defRPr/>
            </a:pPr>
            <a:fld id="{AA18387A-A0D0-1E45-9C03-62B340F27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2428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428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 Light" panose="020F0302020204030204" pitchFamily="34" charset="0"/>
        </a:defRPr>
      </a:lvl2pPr>
      <a:lvl3pPr algn="l" defTabSz="2428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 Light" panose="020F0302020204030204" pitchFamily="34" charset="0"/>
        </a:defRPr>
      </a:lvl3pPr>
      <a:lvl4pPr algn="l" defTabSz="2428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 Light" panose="020F0302020204030204" pitchFamily="34" charset="0"/>
        </a:defRPr>
      </a:lvl4pPr>
      <a:lvl5pPr algn="l" defTabSz="24288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2428875" rtl="0" fontAlgn="base">
        <a:lnSpc>
          <a:spcPct val="90000"/>
        </a:lnSpc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2428875" rtl="0" fontAlgn="base">
        <a:lnSpc>
          <a:spcPct val="90000"/>
        </a:lnSpc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2428875" rtl="0" fontAlgn="base">
        <a:lnSpc>
          <a:spcPct val="90000"/>
        </a:lnSpc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2428875" rtl="0" fontAlgn="base">
        <a:lnSpc>
          <a:spcPct val="90000"/>
        </a:lnSpc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606425" indent="-606425" algn="l" defTabSz="2428875" rtl="0" eaLnBrk="0" fontAlgn="base" hangingPunct="0">
        <a:lnSpc>
          <a:spcPct val="90000"/>
        </a:lnSpc>
        <a:spcBef>
          <a:spcPts val="2663"/>
        </a:spcBef>
        <a:spcAft>
          <a:spcPct val="0"/>
        </a:spcAft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863" indent="-606425" algn="l" defTabSz="2428875" rtl="0" eaLnBrk="0" fontAlgn="base" hangingPunct="0">
        <a:lnSpc>
          <a:spcPct val="90000"/>
        </a:lnSpc>
        <a:spcBef>
          <a:spcPts val="132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36888" indent="-606425" algn="l" defTabSz="2428875" rtl="0" eaLnBrk="0" fontAlgn="base" hangingPunct="0">
        <a:lnSpc>
          <a:spcPct val="90000"/>
        </a:lnSpc>
        <a:spcBef>
          <a:spcPts val="1325"/>
        </a:spcBef>
        <a:spcAft>
          <a:spcPct val="0"/>
        </a:spcAft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4251325" indent="-606425" algn="l" defTabSz="2428875" rtl="0" eaLnBrk="0" fontAlgn="base" hangingPunct="0">
        <a:lnSpc>
          <a:spcPct val="90000"/>
        </a:lnSpc>
        <a:spcBef>
          <a:spcPts val="1325"/>
        </a:spcBef>
        <a:spcAft>
          <a:spcPct val="0"/>
        </a:spcAft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5465763" indent="-606425" algn="l" defTabSz="2428875" rtl="0" eaLnBrk="0" fontAlgn="base" hangingPunct="0">
        <a:lnSpc>
          <a:spcPct val="90000"/>
        </a:lnSpc>
        <a:spcBef>
          <a:spcPts val="1325"/>
        </a:spcBef>
        <a:spcAft>
          <a:spcPct val="0"/>
        </a:spcAft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4AD3FB8-F53F-74A4-40EF-B33C5D536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6169025"/>
            <a:ext cx="28224162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32000" tIns="216000" rIns="432000" bIns="216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9400" b="1">
                <a:solidFill>
                  <a:srgbClr val="52A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SCRUM: Como ele pode ajudar a obter </a:t>
            </a:r>
          </a:p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9400" b="1">
                <a:solidFill>
                  <a:srgbClr val="52A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melhores resultados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7B5A472-69A7-B9CE-2B19-7F9BD5CD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11014075"/>
            <a:ext cx="1994376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algn="ctr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Alexandro Cristiano Capistrano Santos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65FB53DD-8E5E-0A9F-EEB9-6BE987BE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13185775"/>
            <a:ext cx="14039850" cy="110886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9pPr>
          </a:lstStyle>
          <a:p>
            <a:pPr>
              <a:defRPr/>
            </a:pPr>
            <a:r>
              <a:rPr lang="pt-BR" sz="4000" dirty="0">
                <a:latin typeface="+mn-lt"/>
              </a:rPr>
              <a:t>O desenvolvimento ágil revolucionou a criação de software, proporcionando maior flexibilidade, colaboração e entrega rápida de valor ao cliente. Dentre os diversos métodos ágeis existentes, o </a:t>
            </a:r>
            <a:r>
              <a:rPr lang="pt-BR" sz="4000" b="1" dirty="0">
                <a:latin typeface="+mn-lt"/>
              </a:rPr>
              <a:t>Scrum</a:t>
            </a:r>
            <a:r>
              <a:rPr lang="pt-BR" sz="4000" dirty="0">
                <a:latin typeface="+mn-lt"/>
              </a:rPr>
              <a:t> se destaca por sua estrutura iterativa e incremental, facilitando a adaptação às mudanças e promovendo um ambiente produtivo e eficiente. </a:t>
            </a:r>
          </a:p>
          <a:p>
            <a:pPr>
              <a:defRPr/>
            </a:pPr>
            <a:endParaRPr lang="pt-BR" sz="4000" dirty="0">
              <a:latin typeface="+mn-lt"/>
            </a:endParaRPr>
          </a:p>
          <a:p>
            <a:pPr>
              <a:defRPr/>
            </a:pPr>
            <a:r>
              <a:rPr lang="pt-BR" sz="4000" dirty="0">
                <a:latin typeface="+mn-lt"/>
              </a:rPr>
              <a:t>A adoção do Scrum em equipes de desenvolvimento de software tem sido amplamente reconhecida por sua capacidade de aprimorar a comunicação entre os membros, aumentar a transparência nos processos e reduzir o risco de falhas durante a execução dos projetos. Através de sprints, reuniões diárias, revisões e retrospectivas, Scrum promove uma entrega contínua e a possibilidade de ajustes rápidos, garantindo que as necessidades do cliente sejam atendidas de forma mais eficaz e eficiente. Essa abordagem permite que equipes se adaptem facilmente às mudanças, um fator crucial no ambiente dinâmico do desenvolvimento de software.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63B555DA-3EDE-1520-0BA0-A74997BB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26022300"/>
            <a:ext cx="140398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algn="just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3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Nosso objetivo é mostrar como práticas ágeis como o Scrum podem ser aplicadas ao ensino e aprendizado, promovendo maior envolvimento e compreensão dos alunos ao trabalhar em grupos, resolver problemas e se adaptar a novas situações. A intenção é explorar como os princípios do Scrum podem ser usados para fomentar habilidades como colaboração, organização e solução de problemas, que são essenciais tanto no ambiente educacional quanto no mercado de trabalho.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7571B6A8-79F7-DDB9-5FF6-16C0D22A5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2033250"/>
            <a:ext cx="5214938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6000" b="1" i="1">
                <a:solidFill>
                  <a:srgbClr val="52A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cxnSp>
        <p:nvCxnSpPr>
          <p:cNvPr id="14343" name="AutoShape 7">
            <a:extLst>
              <a:ext uri="{FF2B5EF4-FFF2-40B4-BE49-F238E27FC236}">
                <a16:creationId xmlns:a16="http://schemas.microsoft.com/office/drawing/2014/main" id="{BB27754B-1004-E988-36D7-910FCACA15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39863" y="13076238"/>
            <a:ext cx="4319587" cy="1587"/>
          </a:xfrm>
          <a:prstGeom prst="straightConnector1">
            <a:avLst/>
          </a:prstGeom>
          <a:noFill/>
          <a:ln w="38160" cap="rnd">
            <a:solidFill>
              <a:srgbClr val="563A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44" name="Rectangle 8">
            <a:extLst>
              <a:ext uri="{FF2B5EF4-FFF2-40B4-BE49-F238E27FC236}">
                <a16:creationId xmlns:a16="http://schemas.microsoft.com/office/drawing/2014/main" id="{218E0EEE-5556-CCDA-E79C-5188423E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24718963"/>
            <a:ext cx="521493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6000" b="1" i="1">
                <a:solidFill>
                  <a:srgbClr val="52A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cxnSp>
        <p:nvCxnSpPr>
          <p:cNvPr id="14345" name="AutoShape 9">
            <a:extLst>
              <a:ext uri="{FF2B5EF4-FFF2-40B4-BE49-F238E27FC236}">
                <a16:creationId xmlns:a16="http://schemas.microsoft.com/office/drawing/2014/main" id="{BCDB940A-9BA2-4670-615C-321ABDAB69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1588" y="25815925"/>
            <a:ext cx="3455987" cy="1588"/>
          </a:xfrm>
          <a:prstGeom prst="straightConnector1">
            <a:avLst/>
          </a:prstGeom>
          <a:noFill/>
          <a:ln w="38160" cap="rnd">
            <a:solidFill>
              <a:srgbClr val="563A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EE341C93-8182-86CE-ECEF-1E17DC174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863" y="12093575"/>
            <a:ext cx="87122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6000" b="1" i="1">
                <a:solidFill>
                  <a:srgbClr val="52A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E DISCUSSÃO</a:t>
            </a:r>
          </a:p>
        </p:txBody>
      </p:sp>
      <p:cxnSp>
        <p:nvCxnSpPr>
          <p:cNvPr id="14347" name="AutoShape 11">
            <a:extLst>
              <a:ext uri="{FF2B5EF4-FFF2-40B4-BE49-F238E27FC236}">
                <a16:creationId xmlns:a16="http://schemas.microsoft.com/office/drawing/2014/main" id="{3A011978-A724-BA4D-BA4C-BBFD892BBD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497300" y="13092113"/>
            <a:ext cx="8351838" cy="1587"/>
          </a:xfrm>
          <a:prstGeom prst="straightConnector1">
            <a:avLst/>
          </a:prstGeom>
          <a:noFill/>
          <a:ln w="38160" cap="rnd">
            <a:solidFill>
              <a:srgbClr val="563A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DC6A4CAA-2BC7-9324-6E7A-2C6BF5C34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0438" y="13225463"/>
            <a:ext cx="14039850" cy="135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algn="just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metodologia adotada neste trabalho baseia-se na aplicação dos princípios do Scrum em um ambiente educacional para facilitar o aprendizado. Utilizando uma abordagem prática, o estudo foi realizado por meio da implementação de atividades e projetos que seguem as etapas do Scrum, como a definição de objetivos, a divisão de tarefas em ciclos curtos (sprints) e reuniões diárias para avaliação do progresso. Essa prática foi aplicada com crianças e adolescentes, promovendo uma adaptação dos conceitos do Scrum para o contexto escolar. Durante o processo, os alunos foram divididos em equipes para colaborar, planejar, executar e revisar suas atividades, proporcionando uma experiência imersiva.</a:t>
            </a:r>
          </a:p>
          <a:p>
            <a:pPr algn="just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pt-BR" sz="4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4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Além disso, a metodologia inclui a coleta de feedbacks contínuos dos participantes para ajustar as práticas e garantir que os objetivos educacionais sejam alcançados. A implementação de um ciclo de sprints curtos permitiu que os alunos pudessem experimentar a evolução de seus projetos de forma rápida, realizando ajustes necessários e aprendendo com o processo iterativo. Para tanto, os professores atuaram como Scrum Masters, facilitando as reuniões e o acompanhamento das atividades, enquanto os alunos assumiram papéis de Product Owners e membros das equipes de desenvolvimento.</a:t>
            </a:r>
          </a:p>
        </p:txBody>
      </p:sp>
      <p:sp>
        <p:nvSpPr>
          <p:cNvPr id="4110" name="Rectangle 13">
            <a:extLst>
              <a:ext uri="{FF2B5EF4-FFF2-40B4-BE49-F238E27FC236}">
                <a16:creationId xmlns:a16="http://schemas.microsoft.com/office/drawing/2014/main" id="{53604F0F-9D63-A3BE-FAD2-E790A298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5863" y="28211463"/>
            <a:ext cx="14039850" cy="56864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charset="0"/>
                <a:cs typeface="Linux Libertine G" charset="0"/>
              </a:defRPr>
            </a:lvl9pPr>
          </a:lstStyle>
          <a:p>
            <a:pPr>
              <a:defRPr/>
            </a:pPr>
            <a:r>
              <a:rPr lang="pt-BR" sz="4000" dirty="0">
                <a:latin typeface="+mn-lt"/>
              </a:rPr>
              <a:t>Por fim, o estudo mostrou que o Scrum, quando adaptado de maneira adequada, pode ser uma ferramenta extremamente útil no contexto educacional, não apenas para a gestão de projetos, mas também para o desenvolvimento de habilidades essenciais nos alunos. Ao permitir que os participantes se envolvam ativamente no processo de aprendizagem e adaptem seus projetos conforme necessário, o Scrum promove um ambiente dinâmico e interativo, facilitando o aprendizado e a colaboração. A experiência obtida com a implementação do Scrum destaca seu potencial para transformar a educação e prepará-la para os desafios do século XXI.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C39DF2AC-9ADB-68A6-EDCB-86D56A3A2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6013" y="27135138"/>
            <a:ext cx="4319587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6000" b="1" i="1">
                <a:solidFill>
                  <a:srgbClr val="52A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</a:p>
        </p:txBody>
      </p:sp>
      <p:cxnSp>
        <p:nvCxnSpPr>
          <p:cNvPr id="14351" name="AutoShape 15">
            <a:extLst>
              <a:ext uri="{FF2B5EF4-FFF2-40B4-BE49-F238E27FC236}">
                <a16:creationId xmlns:a16="http://schemas.microsoft.com/office/drawing/2014/main" id="{88FFF3AD-1FE5-0021-A3B5-087ED30620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427450" y="28052713"/>
            <a:ext cx="3913188" cy="1587"/>
          </a:xfrm>
          <a:prstGeom prst="straightConnector1">
            <a:avLst/>
          </a:prstGeom>
          <a:noFill/>
          <a:ln w="38160" cap="rnd">
            <a:solidFill>
              <a:srgbClr val="563A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55019BCF-E80D-255C-E531-8E12D073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6013" y="35379025"/>
            <a:ext cx="1021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6000" b="1" i="1">
                <a:solidFill>
                  <a:srgbClr val="52A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REFERÊNCIAS BIBLIOGRÁFICAS </a:t>
            </a:r>
          </a:p>
        </p:txBody>
      </p:sp>
      <p:cxnSp>
        <p:nvCxnSpPr>
          <p:cNvPr id="14353" name="AutoShape 17">
            <a:extLst>
              <a:ext uri="{FF2B5EF4-FFF2-40B4-BE49-F238E27FC236}">
                <a16:creationId xmlns:a16="http://schemas.microsoft.com/office/drawing/2014/main" id="{4FEA5DAC-7D3E-E671-67C3-64515C3B68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356013" y="36361688"/>
            <a:ext cx="9639300" cy="0"/>
          </a:xfrm>
          <a:prstGeom prst="straightConnector1">
            <a:avLst/>
          </a:prstGeom>
          <a:noFill/>
          <a:ln w="38160" cap="rnd">
            <a:solidFill>
              <a:srgbClr val="563A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CE563005-777B-3320-79AE-82F792EB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2975" y="36604575"/>
            <a:ext cx="1403985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3200"/>
              <a:t>Schwaber, K., &amp; Sutherland, J. (2020). </a:t>
            </a:r>
            <a:r>
              <a:rPr lang="pt-BR" altLang="pt-BR" sz="3200" b="1"/>
              <a:t>The Scrum Guide</a:t>
            </a:r>
            <a:r>
              <a:rPr lang="pt-BR" altLang="pt-BR" sz="3200"/>
              <a:t>. Scrum.org</a:t>
            </a:r>
            <a:br>
              <a:rPr lang="pt-BR" altLang="pt-BR" sz="3200"/>
            </a:br>
            <a:endParaRPr lang="pt-BR" altLang="pt-BR" sz="3200"/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3200"/>
              <a:t>Highsmith, J. (2009). </a:t>
            </a:r>
            <a:r>
              <a:rPr lang="pt-BR" altLang="pt-BR" sz="3200" b="1"/>
              <a:t>Agile Project Management: Creating Innovative Products</a:t>
            </a:r>
            <a:r>
              <a:rPr lang="pt-BR" altLang="pt-BR" sz="3200"/>
              <a:t>. Addison-Wesley</a:t>
            </a:r>
          </a:p>
        </p:txBody>
      </p:sp>
      <p:sp>
        <p:nvSpPr>
          <p:cNvPr id="14355" name="Rectangle 10">
            <a:extLst>
              <a:ext uri="{FF2B5EF4-FFF2-40B4-BE49-F238E27FC236}">
                <a16:creationId xmlns:a16="http://schemas.microsoft.com/office/drawing/2014/main" id="{B884742D-C4B8-E5DB-4162-BE1D746C9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31080075"/>
            <a:ext cx="87122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pt-BR" sz="6000" b="1" i="1">
                <a:solidFill>
                  <a:srgbClr val="52AE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METODOLOGIA</a:t>
            </a:r>
          </a:p>
        </p:txBody>
      </p:sp>
      <p:cxnSp>
        <p:nvCxnSpPr>
          <p:cNvPr id="14356" name="AutoShape 11">
            <a:extLst>
              <a:ext uri="{FF2B5EF4-FFF2-40B4-BE49-F238E27FC236}">
                <a16:creationId xmlns:a16="http://schemas.microsoft.com/office/drawing/2014/main" id="{62F5A72B-2411-8961-74B1-E0265230B1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20788" y="32051625"/>
            <a:ext cx="4943475" cy="0"/>
          </a:xfrm>
          <a:prstGeom prst="straightConnector1">
            <a:avLst/>
          </a:prstGeom>
          <a:noFill/>
          <a:ln w="38160" cap="rnd">
            <a:solidFill>
              <a:srgbClr val="563A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357" name="Rectangle 5">
            <a:extLst>
              <a:ext uri="{FF2B5EF4-FFF2-40B4-BE49-F238E27FC236}">
                <a16:creationId xmlns:a16="http://schemas.microsoft.com/office/drawing/2014/main" id="{AB125763-60C7-1EBD-02E0-17050FA80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3" y="32659638"/>
            <a:ext cx="14039850" cy="65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inux Libertine G" panose="02000503000000000000" charset="0"/>
                <a:cs typeface="Linux Libertine G" panose="02000503000000000000" charset="0"/>
              </a:defRPr>
            </a:lvl9pPr>
          </a:lstStyle>
          <a:p>
            <a:pPr algn="just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en-US" altLang="pt-BR" sz="3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metodologia adotada neste trabalho baseia-se na aplicação dos princípios do Scrum em um ambiente educacional para facilitar o aprendizado. Utilizando uma abordagem prática, o estudo foi realizado por meio da implementação de atividades e projetos que seguem as etapas do Scrum, como a definição de objetivos, a divisão de tarefas em ciclos curtos (sprints) e reuniões diárias para avaliação do progresso. Essa prática foi aplicada com crianças e adolescentes, promovendo uma adaptação dos conceitos do Scrum para o contexto escolar. Durante o processo, os alunos foram divididos em equipes para colaborar, planejar, executar e revisar suas atividades, proporcionando uma experiência imersiva. </a:t>
            </a:r>
          </a:p>
          <a:p>
            <a:pPr algn="just"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pt-BR" sz="3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721</Words>
  <Application>Microsoft Macintosh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Linux Libertine G</vt:lpstr>
      <vt:lpstr>Calibri Light</vt:lpstr>
      <vt:lpstr>Calibri</vt:lpstr>
      <vt:lpstr>Times New Roman</vt:lpstr>
      <vt:lpstr>DejaVu Sans</vt:lpstr>
      <vt:lpstr>1_Tema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Skorianez</dc:creator>
  <cp:lastModifiedBy>Alexandro Cristiano Capistrano Santos</cp:lastModifiedBy>
  <cp:revision>10</cp:revision>
  <dcterms:modified xsi:type="dcterms:W3CDTF">2025-06-22T02:06:19Z</dcterms:modified>
</cp:coreProperties>
</file>